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9" r:id="rId3"/>
    <p:sldId id="269" r:id="rId4"/>
    <p:sldId id="270" r:id="rId5"/>
    <p:sldId id="272" r:id="rId6"/>
    <p:sldId id="273" r:id="rId7"/>
    <p:sldId id="275" r:id="rId8"/>
    <p:sldId id="271" r:id="rId9"/>
    <p:sldId id="276" r:id="rId10"/>
    <p:sldId id="277" r:id="rId11"/>
    <p:sldId id="280" r:id="rId12"/>
    <p:sldId id="278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333" r:id="rId26"/>
    <p:sldId id="334" r:id="rId27"/>
    <p:sldId id="335" r:id="rId28"/>
    <p:sldId id="336" r:id="rId29"/>
    <p:sldId id="337" r:id="rId30"/>
    <p:sldId id="356" r:id="rId31"/>
    <p:sldId id="357" r:id="rId32"/>
    <p:sldId id="355" r:id="rId33"/>
    <p:sldId id="293" r:id="rId34"/>
    <p:sldId id="296" r:id="rId35"/>
    <p:sldId id="295" r:id="rId36"/>
    <p:sldId id="299" r:id="rId37"/>
    <p:sldId id="298" r:id="rId38"/>
    <p:sldId id="300" r:id="rId39"/>
    <p:sldId id="301" r:id="rId40"/>
    <p:sldId id="302" r:id="rId41"/>
    <p:sldId id="303" r:id="rId42"/>
    <p:sldId id="304" r:id="rId43"/>
    <p:sldId id="305" r:id="rId44"/>
    <p:sldId id="294" r:id="rId45"/>
    <p:sldId id="308" r:id="rId46"/>
    <p:sldId id="349" r:id="rId47"/>
    <p:sldId id="350" r:id="rId48"/>
    <p:sldId id="306" r:id="rId49"/>
    <p:sldId id="320" r:id="rId50"/>
    <p:sldId id="307" r:id="rId51"/>
    <p:sldId id="321" r:id="rId52"/>
    <p:sldId id="322" r:id="rId53"/>
    <p:sldId id="310" r:id="rId54"/>
    <p:sldId id="311" r:id="rId55"/>
    <p:sldId id="312" r:id="rId56"/>
    <p:sldId id="313" r:id="rId57"/>
    <p:sldId id="329" r:id="rId58"/>
    <p:sldId id="330" r:id="rId59"/>
    <p:sldId id="331" r:id="rId60"/>
    <p:sldId id="332" r:id="rId61"/>
    <p:sldId id="314" r:id="rId62"/>
    <p:sldId id="326" r:id="rId63"/>
    <p:sldId id="339" r:id="rId64"/>
    <p:sldId id="338" r:id="rId65"/>
    <p:sldId id="343" r:id="rId66"/>
    <p:sldId id="341" r:id="rId67"/>
    <p:sldId id="342" r:id="rId68"/>
    <p:sldId id="344" r:id="rId69"/>
    <p:sldId id="345" r:id="rId70"/>
    <p:sldId id="346" r:id="rId71"/>
    <p:sldId id="347" r:id="rId72"/>
    <p:sldId id="348" r:id="rId73"/>
    <p:sldId id="315" r:id="rId74"/>
    <p:sldId id="323" r:id="rId75"/>
    <p:sldId id="324" r:id="rId76"/>
    <p:sldId id="325" r:id="rId77"/>
    <p:sldId id="327" r:id="rId78"/>
    <p:sldId id="353" r:id="rId79"/>
    <p:sldId id="316" r:id="rId80"/>
    <p:sldId id="317" r:id="rId81"/>
    <p:sldId id="318" r:id="rId82"/>
    <p:sldId id="319" r:id="rId83"/>
    <p:sldId id="351" r:id="rId84"/>
    <p:sldId id="352" r:id="rId85"/>
    <p:sldId id="328" r:id="rId86"/>
    <p:sldId id="309" r:id="rId87"/>
    <p:sldId id="260" r:id="rId88"/>
    <p:sldId id="264" r:id="rId89"/>
    <p:sldId id="354" r:id="rId9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27E8E8-15DB-B742-9FE7-017462054B46}">
          <p14:sldIdLst>
            <p14:sldId id="256"/>
            <p14:sldId id="259"/>
          </p14:sldIdLst>
        </p14:section>
        <p14:section name="Anforderung" id="{766FB9D5-6E04-C942-AC01-D08469194C07}">
          <p14:sldIdLst>
            <p14:sldId id="269"/>
            <p14:sldId id="270"/>
            <p14:sldId id="272"/>
            <p14:sldId id="273"/>
            <p14:sldId id="275"/>
            <p14:sldId id="271"/>
            <p14:sldId id="276"/>
            <p14:sldId id="277"/>
            <p14:sldId id="280"/>
            <p14:sldId id="278"/>
            <p14:sldId id="279"/>
          </p14:sldIdLst>
        </p14:section>
        <p14:section name="Graph" id="{0FC93FE6-A3A2-2045-BE3D-94151D8C0080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33"/>
            <p14:sldId id="334"/>
            <p14:sldId id="335"/>
            <p14:sldId id="336"/>
            <p14:sldId id="337"/>
            <p14:sldId id="356"/>
            <p14:sldId id="357"/>
            <p14:sldId id="355"/>
          </p14:sldIdLst>
        </p14:section>
        <p14:section name="Ticketing" id="{F060ED42-D4B5-5B41-B92B-2A4CEAD09A9F}">
          <p14:sldIdLst>
            <p14:sldId id="293"/>
            <p14:sldId id="296"/>
            <p14:sldId id="295"/>
            <p14:sldId id="299"/>
            <p14:sldId id="298"/>
            <p14:sldId id="300"/>
            <p14:sldId id="301"/>
            <p14:sldId id="302"/>
            <p14:sldId id="303"/>
            <p14:sldId id="304"/>
            <p14:sldId id="305"/>
            <p14:sldId id="294"/>
            <p14:sldId id="308"/>
            <p14:sldId id="349"/>
            <p14:sldId id="350"/>
            <p14:sldId id="306"/>
            <p14:sldId id="320"/>
            <p14:sldId id="307"/>
            <p14:sldId id="321"/>
            <p14:sldId id="322"/>
          </p14:sldIdLst>
        </p14:section>
        <p14:section name="DevOps" id="{48E0B165-C7D2-3B49-9FE2-2C76E3073766}">
          <p14:sldIdLst>
            <p14:sldId id="310"/>
            <p14:sldId id="311"/>
            <p14:sldId id="312"/>
            <p14:sldId id="313"/>
            <p14:sldId id="329"/>
            <p14:sldId id="330"/>
            <p14:sldId id="331"/>
            <p14:sldId id="332"/>
          </p14:sldIdLst>
        </p14:section>
        <p14:section name="OnPremise" id="{EE890B6C-3353-1946-8750-4F860AAB4196}">
          <p14:sldIdLst>
            <p14:sldId id="314"/>
            <p14:sldId id="326"/>
            <p14:sldId id="339"/>
            <p14:sldId id="338"/>
            <p14:sldId id="343"/>
            <p14:sldId id="341"/>
            <p14:sldId id="342"/>
            <p14:sldId id="344"/>
            <p14:sldId id="345"/>
            <p14:sldId id="346"/>
            <p14:sldId id="347"/>
            <p14:sldId id="348"/>
          </p14:sldIdLst>
        </p14:section>
        <p14:section name="PowerBi" id="{E5881A19-5A35-B444-9077-3C53A29D591A}">
          <p14:sldIdLst>
            <p14:sldId id="315"/>
            <p14:sldId id="323"/>
            <p14:sldId id="324"/>
            <p14:sldId id="325"/>
          </p14:sldIdLst>
        </p14:section>
        <p14:section name="Configure Teams" id="{55151B73-D639-F141-9772-4AF120FDD5CD}">
          <p14:sldIdLst>
            <p14:sldId id="327"/>
            <p14:sldId id="353"/>
          </p14:sldIdLst>
        </p14:section>
        <p14:section name="Deploy" id="{D7C30731-E194-4D47-934F-B41C34EE90E8}">
          <p14:sldIdLst>
            <p14:sldId id="316"/>
            <p14:sldId id="317"/>
            <p14:sldId id="318"/>
            <p14:sldId id="319"/>
            <p14:sldId id="351"/>
            <p14:sldId id="352"/>
          </p14:sldIdLst>
        </p14:section>
        <p14:section name="Wrap Up" id="{57B007DE-866C-2743-9F45-C7FD1EDD3D94}">
          <p14:sldIdLst>
            <p14:sldId id="328"/>
            <p14:sldId id="309"/>
            <p14:sldId id="260"/>
            <p14:sldId id="264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AF0"/>
    <a:srgbClr val="DEEBF7"/>
    <a:srgbClr val="25909F"/>
    <a:srgbClr val="41B791"/>
    <a:srgbClr val="1D7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2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88D59-2544-5C4C-A1D4-1FBBC231C11D}" type="datetimeFigureOut">
              <a:rPr lang="en-AT" smtClean="0"/>
              <a:t>27.06.23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97C92-D861-D947-9996-9D4ABCD185A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1280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64183-11CE-CC3F-D1C6-5936A3A11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5E30F-FD22-4336-6345-D434C5AD6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078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1E4BB-64BD-211B-142F-E5635564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650B05-1433-B273-C0B6-3E9A95BB0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518127D-F64B-7E42-27F9-DCE290BEB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8833E0-0D5D-A79D-50DB-0A9428763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0B6F00-5DCE-BED8-72B5-AB724E541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477DD1F8-2885-A631-6171-44444AA48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588C3-1F93-EE90-C2DE-047DF125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97CDA-8A63-53AD-6FB5-A35EBB41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649C64B-DECE-E62C-AECD-59FBCF3D0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6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0836B-F8A6-1B4F-5C9C-BA4208D3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DC974E-EA5C-7968-08C0-782EF529B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D39776A9-265D-30B5-1CEE-3FB43E62F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18549-F996-F9C2-A55A-2BAE13D0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7666F-D2AE-70F8-EAF4-65791CB0B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01099-A1A0-5DA4-43A8-1B729CE3F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D79D9B8F-4F51-C480-D337-5F6192657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4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42A01-5FF4-92ED-0F34-3D8BDDA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28CFE-7F01-B025-FDFB-1D00E4BD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E861EB-31C5-B746-9906-5A6C585A3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7B534C-1216-6BDA-BFD8-D7ED4817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102F78-2B26-4291-E9C6-2C99B95E1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0" name="Grafik 9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AF59F81D-F6D2-1D4C-2355-BCD17C5F3E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1BBEC-7126-D531-5860-59133D4B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6" name="Grafik 5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1CD216CC-8AE6-FE6B-719E-95AEA071E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A5DAD92D-A534-5B29-13BE-21B5E74E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0261E-2530-78B6-D2D0-EED15F5B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87F38-31B5-A259-D878-2524F7874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AB3E47-CB50-3A4C-01D9-64E2799B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3FBFCEF-1C82-C010-F35D-D6A5E1FDED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1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80EDC-DD87-25A3-95BA-40FDD646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4747D2-5448-CDA9-A352-2C3138E04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A792F2-4581-3F9E-37C1-263AD7031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EA063191-6297-0B70-9125-248439C92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100000">
              <a:srgbClr val="1D707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riefpapier, Licht, Umschlag enthält.&#10;&#10;Automatisch generierte Beschreibung">
            <a:extLst>
              <a:ext uri="{FF2B5EF4-FFF2-40B4-BE49-F238E27FC236}">
                <a16:creationId xmlns:a16="http://schemas.microsoft.com/office/drawing/2014/main" id="{CC8E4DBF-B586-A764-3172-EAC3FB12F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1218" b="63333"/>
          <a:stretch/>
        </p:blipFill>
        <p:spPr>
          <a:xfrm>
            <a:off x="0" y="5012547"/>
            <a:ext cx="12192000" cy="1845453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80FF51-CB9D-B973-7337-00A40C61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F80FCD-71CA-90B0-46BC-DEF248AAA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4" name="Grafik 13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965210A0-9C34-AFCA-A6A0-33CFDAB0414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1" y="6330160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1006A3F-1E83-3771-5EC8-77E90FC1301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86" y="6325821"/>
            <a:ext cx="1080001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 descr="Ein Bild, das Logo, Text, Schrift, Grafiken enthält.&#10;&#10;Automatisch generierte Beschreibung">
            <a:extLst>
              <a:ext uri="{FF2B5EF4-FFF2-40B4-BE49-F238E27FC236}">
                <a16:creationId xmlns:a16="http://schemas.microsoft.com/office/drawing/2014/main" id="{5EA97DE9-6A1B-7A0C-86B3-1B0A089B4AA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2" y="6271821"/>
            <a:ext cx="134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fik 19" descr="Ein Bild, das Schrift, Symbol, Grafiken, Logo enthält.&#10;&#10;Automatisch generierte Beschreibung">
            <a:extLst>
              <a:ext uri="{FF2B5EF4-FFF2-40B4-BE49-F238E27FC236}">
                <a16:creationId xmlns:a16="http://schemas.microsoft.com/office/drawing/2014/main" id="{A3A2B795-1531-F8B6-2645-B086D78573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43" y="6271821"/>
            <a:ext cx="135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afik 21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A3A1B0AA-BD6B-FBD9-6648-B684F5AA9BA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10" y="6329663"/>
            <a:ext cx="1079999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fik 23" descr="Ein Bild, das Text, Schrift, Kaffeetasse, Grafiken enthält.&#10;&#10;Automatisch generierte Beschreibung">
            <a:extLst>
              <a:ext uri="{FF2B5EF4-FFF2-40B4-BE49-F238E27FC236}">
                <a16:creationId xmlns:a16="http://schemas.microsoft.com/office/drawing/2014/main" id="{3D4845AD-A269-3525-D1B1-65DEEB1FAE9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052" y="6325821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 25" descr="Ein Bild, das Text, Schrift, Blume, Grafiken enthält.&#10;&#10;Automatisch generierte Beschreibung">
            <a:extLst>
              <a:ext uri="{FF2B5EF4-FFF2-40B4-BE49-F238E27FC236}">
                <a16:creationId xmlns:a16="http://schemas.microsoft.com/office/drawing/2014/main" id="{3AFEBF1E-D3F8-78ED-374F-C7F71EB091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73" y="6325821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2C8B2CF4-710D-7881-9142-D69EFE9BBE9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65" y="6271821"/>
            <a:ext cx="135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48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0.svg"/><Relationship Id="rId5" Type="http://schemas.openxmlformats.org/officeDocument/2006/relationships/image" Target="../media/image36.sv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3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61186994-5D5A-9FF8-696F-5512F17F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93" y="81323"/>
            <a:ext cx="3023414" cy="3023414"/>
          </a:xfrm>
          <a:prstGeom prst="rect">
            <a:avLst/>
          </a:prstGeom>
        </p:spPr>
      </p:pic>
      <p:pic>
        <p:nvPicPr>
          <p:cNvPr id="7" name="Grafik 6" descr="Ein Bild, das Briefpapier, Licht, Umschlag enthält.&#10;&#10;Automatisch generierte Beschreibung">
            <a:extLst>
              <a:ext uri="{FF2B5EF4-FFF2-40B4-BE49-F238E27FC236}">
                <a16:creationId xmlns:a16="http://schemas.microsoft.com/office/drawing/2014/main" id="{D9AF8AF1-F51F-F928-2105-3F0CE78D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r="13445" b="26667"/>
          <a:stretch/>
        </p:blipFill>
        <p:spPr>
          <a:xfrm>
            <a:off x="0" y="2247900"/>
            <a:ext cx="12192000" cy="46101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6580607-294C-460E-D1A2-23FAA3481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3554387"/>
            <a:ext cx="11379200" cy="1945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Eine eigene Mitarbeiter-App für Teams, Outlook und SharePoint umsetzen</a:t>
            </a:r>
          </a:p>
        </p:txBody>
      </p:sp>
      <p:pic>
        <p:nvPicPr>
          <p:cNvPr id="9" name="Grafik 8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3A25FF1B-71F6-F2BA-1039-765127BBE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00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F0F1F30F-56FA-A42F-C3A4-F92C78B0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9" y="6297940"/>
            <a:ext cx="1260001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Logo, Text, Schrift, Grafiken enthält.&#10;&#10;Automatisch generierte Beschreibung">
            <a:extLst>
              <a:ext uri="{FF2B5EF4-FFF2-40B4-BE49-F238E27FC236}">
                <a16:creationId xmlns:a16="http://schemas.microsoft.com/office/drawing/2014/main" id="{00272654-2963-1F2D-BE80-BEE27EEBB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5521880"/>
            <a:ext cx="179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Schrift, Symbol, Grafiken, Logo enthält.&#10;&#10;Automatisch generierte Beschreibung">
            <a:extLst>
              <a:ext uri="{FF2B5EF4-FFF2-40B4-BE49-F238E27FC236}">
                <a16:creationId xmlns:a16="http://schemas.microsoft.com/office/drawing/2014/main" id="{8284BF5B-461A-98C3-3D87-3098648FB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99" y="5500373"/>
            <a:ext cx="180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F3D44FC-E351-5A67-6ABE-6300DE2E6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00" y="6297940"/>
            <a:ext cx="1259999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, Schrift, Kaffeetasse, Grafiken enthält.&#10;&#10;Automatisch generierte Beschreibung">
            <a:extLst>
              <a:ext uri="{FF2B5EF4-FFF2-40B4-BE49-F238E27FC236}">
                <a16:creationId xmlns:a16="http://schemas.microsoft.com/office/drawing/2014/main" id="{0BBF2610-913E-FF9E-9F56-1537D2868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99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Text, Schrift, Blume, Grafiken enthält.&#10;&#10;Automatisch generierte Beschreibung">
            <a:extLst>
              <a:ext uri="{FF2B5EF4-FFF2-40B4-BE49-F238E27FC236}">
                <a16:creationId xmlns:a16="http://schemas.microsoft.com/office/drawing/2014/main" id="{3789B17E-1D7F-36F4-186E-5AD230D137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00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582421A-0FDC-4970-064B-33252DA7B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999" y="5500373"/>
            <a:ext cx="180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871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Wie </a:t>
            </a:r>
            <a:r>
              <a:rPr lang="en-GB" dirty="0" err="1">
                <a:solidFill>
                  <a:srgbClr val="111111"/>
                </a:solidFill>
                <a:latin typeface="Roboto" panose="02000000000000000000" pitchFamily="2" charset="0"/>
              </a:rPr>
              <a:t>s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tarten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?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</a:t>
            </a:r>
            <a:r>
              <a:rPr lang="en-AT" dirty="0"/>
              <a:t>o teams</a:t>
            </a:r>
          </a:p>
          <a:p>
            <a:r>
              <a:rPr lang="en-AT" dirty="0"/>
              <a:t>Teams Toolkit</a:t>
            </a:r>
          </a:p>
          <a:p>
            <a:r>
              <a:rPr lang="en-GB" dirty="0"/>
              <a:t>SharePoint Framework (</a:t>
            </a:r>
            <a:r>
              <a:rPr lang="en-GB" dirty="0" err="1"/>
              <a:t>spfx</a:t>
            </a:r>
            <a:r>
              <a:rPr lang="en-GB" dirty="0"/>
              <a:t>)</a:t>
            </a:r>
          </a:p>
          <a:p>
            <a:r>
              <a:rPr lang="en-GB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707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Wie </a:t>
            </a:r>
            <a:r>
              <a:rPr lang="en-GB" dirty="0" err="1">
                <a:solidFill>
                  <a:srgbClr val="111111"/>
                </a:solidFill>
                <a:latin typeface="Roboto" panose="02000000000000000000" pitchFamily="2" charset="0"/>
              </a:rPr>
              <a:t>s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tarten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?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Hosting</a:t>
            </a:r>
            <a:endParaRPr lang="en-AT" dirty="0"/>
          </a:p>
          <a:p>
            <a:r>
              <a:rPr lang="en-AT" dirty="0"/>
              <a:t>CI/CD</a:t>
            </a:r>
          </a:p>
          <a:p>
            <a:r>
              <a:rPr lang="en-GB" dirty="0" err="1"/>
              <a:t>Testen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9699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Wie </a:t>
            </a:r>
            <a:r>
              <a:rPr lang="en-GB" dirty="0" err="1">
                <a:solidFill>
                  <a:srgbClr val="111111"/>
                </a:solidFill>
                <a:latin typeface="Roboto" panose="02000000000000000000" pitchFamily="2" charset="0"/>
              </a:rPr>
              <a:t>s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tarten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?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517DB-F80A-9067-896A-D28A20FA3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3763"/>
            <a:ext cx="7772400" cy="42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6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Wie </a:t>
            </a:r>
            <a:r>
              <a:rPr lang="en-GB" dirty="0" err="1">
                <a:solidFill>
                  <a:srgbClr val="111111"/>
                </a:solidFill>
                <a:latin typeface="Roboto" panose="02000000000000000000" pitchFamily="2" charset="0"/>
              </a:rPr>
              <a:t>s</a:t>
            </a:r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tarten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?</a:t>
            </a:r>
            <a:endParaRPr lang="en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AB051-EA71-EAD9-46D2-4396BAAB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1367" y="1167511"/>
            <a:ext cx="12894734" cy="722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8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Kalender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/ Agenda?</a:t>
            </a:r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F543-065E-752B-B1C3-18810E5F298A}"/>
              </a:ext>
            </a:extLst>
          </p:cNvPr>
          <p:cNvSpPr/>
          <p:nvPr/>
        </p:nvSpPr>
        <p:spPr>
          <a:xfrm>
            <a:off x="1513211" y="2379058"/>
            <a:ext cx="3414839" cy="2621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Daten?</a:t>
            </a:r>
          </a:p>
        </p:txBody>
      </p:sp>
    </p:spTree>
    <p:extLst>
      <p:ext uri="{BB962C8B-B14F-4D97-AF65-F5344CB8AC3E}">
        <p14:creationId xmlns:p14="http://schemas.microsoft.com/office/powerpoint/2010/main" val="223549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Kalender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/ Agenda?</a:t>
            </a:r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F543-065E-752B-B1C3-18810E5F298A}"/>
              </a:ext>
            </a:extLst>
          </p:cNvPr>
          <p:cNvSpPr/>
          <p:nvPr/>
        </p:nvSpPr>
        <p:spPr>
          <a:xfrm>
            <a:off x="1513211" y="2379058"/>
            <a:ext cx="3414839" cy="2621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Daten?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E3F99-3495-E4E5-65BD-ABF0083E873D}"/>
              </a:ext>
            </a:extLst>
          </p:cNvPr>
          <p:cNvSpPr/>
          <p:nvPr/>
        </p:nvSpPr>
        <p:spPr>
          <a:xfrm>
            <a:off x="5855362" y="2379058"/>
            <a:ext cx="4098107" cy="626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Outlook EWS Service</a:t>
            </a:r>
          </a:p>
        </p:txBody>
      </p:sp>
    </p:spTree>
    <p:extLst>
      <p:ext uri="{BB962C8B-B14F-4D97-AF65-F5344CB8AC3E}">
        <p14:creationId xmlns:p14="http://schemas.microsoft.com/office/powerpoint/2010/main" val="1245984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Kalender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/ Agenda?</a:t>
            </a:r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F543-065E-752B-B1C3-18810E5F298A}"/>
              </a:ext>
            </a:extLst>
          </p:cNvPr>
          <p:cNvSpPr/>
          <p:nvPr/>
        </p:nvSpPr>
        <p:spPr>
          <a:xfrm>
            <a:off x="1513211" y="2379058"/>
            <a:ext cx="3414839" cy="2621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Daten?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E3F99-3495-E4E5-65BD-ABF0083E873D}"/>
              </a:ext>
            </a:extLst>
          </p:cNvPr>
          <p:cNvSpPr/>
          <p:nvPr/>
        </p:nvSpPr>
        <p:spPr>
          <a:xfrm>
            <a:off x="5855362" y="2379058"/>
            <a:ext cx="4098107" cy="626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Outlook EWS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5294-42D5-81FA-3FA4-9021F4DDCF8B}"/>
              </a:ext>
            </a:extLst>
          </p:cNvPr>
          <p:cNvSpPr/>
          <p:nvPr/>
        </p:nvSpPr>
        <p:spPr>
          <a:xfrm>
            <a:off x="5855362" y="3226003"/>
            <a:ext cx="4098107" cy="626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MS Graph API</a:t>
            </a:r>
          </a:p>
        </p:txBody>
      </p:sp>
    </p:spTree>
    <p:extLst>
      <p:ext uri="{BB962C8B-B14F-4D97-AF65-F5344CB8AC3E}">
        <p14:creationId xmlns:p14="http://schemas.microsoft.com/office/powerpoint/2010/main" val="2910350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Kalender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/ Agenda?</a:t>
            </a:r>
            <a:endParaRPr lang="en-A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11F543-065E-752B-B1C3-18810E5F298A}"/>
              </a:ext>
            </a:extLst>
          </p:cNvPr>
          <p:cNvSpPr/>
          <p:nvPr/>
        </p:nvSpPr>
        <p:spPr>
          <a:xfrm>
            <a:off x="1513211" y="2379058"/>
            <a:ext cx="3414839" cy="26218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Daten?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CE3F99-3495-E4E5-65BD-ABF0083E873D}"/>
              </a:ext>
            </a:extLst>
          </p:cNvPr>
          <p:cNvSpPr/>
          <p:nvPr/>
        </p:nvSpPr>
        <p:spPr>
          <a:xfrm>
            <a:off x="5855362" y="2379058"/>
            <a:ext cx="4098107" cy="6264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Outlook EWS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175294-42D5-81FA-3FA4-9021F4DDCF8B}"/>
              </a:ext>
            </a:extLst>
          </p:cNvPr>
          <p:cNvSpPr/>
          <p:nvPr/>
        </p:nvSpPr>
        <p:spPr>
          <a:xfrm>
            <a:off x="5855362" y="3226002"/>
            <a:ext cx="4098107" cy="1774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T" dirty="0"/>
              <a:t>MS Graph API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45929-94AE-BA1E-A5AD-64D62EB96CD0}"/>
              </a:ext>
            </a:extLst>
          </p:cNvPr>
          <p:cNvSpPr txBox="1"/>
          <p:nvPr/>
        </p:nvSpPr>
        <p:spPr>
          <a:xfrm>
            <a:off x="6370734" y="3928773"/>
            <a:ext cx="3067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1CFFF"/>
                </a:solidFill>
                <a:effectLst/>
                <a:latin typeface="SFMono-Regular"/>
              </a:rPr>
              <a:t>/me/calendar/</a:t>
            </a:r>
            <a:r>
              <a:rPr lang="en-GB" b="0" i="0" dirty="0" err="1">
                <a:solidFill>
                  <a:srgbClr val="01CFFF"/>
                </a:solidFill>
                <a:effectLst/>
                <a:latin typeface="SFMono-Regular"/>
              </a:rPr>
              <a:t>calendarView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43917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EEDF02-0095-BD67-735A-497D20CE9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3" t="19413" r="4838" b="13080"/>
          <a:stretch/>
        </p:blipFill>
        <p:spPr>
          <a:xfrm>
            <a:off x="0" y="1206010"/>
            <a:ext cx="12192000" cy="5651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D2696-7194-3D4E-346E-8C7A7340AE70}"/>
              </a:ext>
            </a:extLst>
          </p:cNvPr>
          <p:cNvSpPr txBox="1"/>
          <p:nvPr/>
        </p:nvSpPr>
        <p:spPr>
          <a:xfrm>
            <a:off x="6937373" y="836678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developer.microsoft.com</a:t>
            </a:r>
            <a:r>
              <a:rPr lang="en-GB" dirty="0">
                <a:solidFill>
                  <a:schemeClr val="bg1"/>
                </a:solidFill>
              </a:rPr>
              <a:t>/graph/graph-explorer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4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428FC-CA5B-3968-AED8-91FC1F5AEA21}"/>
              </a:ext>
            </a:extLst>
          </p:cNvPr>
          <p:cNvSpPr txBox="1"/>
          <p:nvPr/>
        </p:nvSpPr>
        <p:spPr>
          <a:xfrm>
            <a:off x="500296" y="1502044"/>
            <a:ext cx="10584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https://graph.microsoft.com/v1.0/me/calendarView?startDateTime=2023-06-27T09:00:00-01:00&amp;endDateTime=2023-06-27T19:00:00-01:00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0B9A3-2763-9D2F-1BF9-499363C98EC2}"/>
              </a:ext>
            </a:extLst>
          </p:cNvPr>
          <p:cNvSpPr txBox="1"/>
          <p:nvPr/>
        </p:nvSpPr>
        <p:spPr>
          <a:xfrm>
            <a:off x="500296" y="2422905"/>
            <a:ext cx="10584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>
                <a:solidFill>
                  <a:srgbClr val="C00000"/>
                </a:solidFill>
              </a:rPr>
              <a:t>2023-06-27T09:00:00-01:00</a:t>
            </a:r>
          </a:p>
        </p:txBody>
      </p:sp>
    </p:spTree>
    <p:extLst>
      <p:ext uri="{BB962C8B-B14F-4D97-AF65-F5344CB8AC3E}">
        <p14:creationId xmlns:p14="http://schemas.microsoft.com/office/powerpoint/2010/main" val="296970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Kurze Vorstellung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1F99B43-5A44-22FB-CDBC-F9E64526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Peter Paul Kirschner</a:t>
            </a:r>
          </a:p>
          <a:p>
            <a:pPr marL="0" indent="0">
              <a:buNone/>
            </a:pPr>
            <a:r>
              <a:rPr lang="de-DE" dirty="0"/>
              <a:t>Software </a:t>
            </a:r>
            <a:r>
              <a:rPr lang="de-DE" dirty="0" err="1"/>
              <a:t>Architect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ACP </a:t>
            </a:r>
            <a:r>
              <a:rPr lang="de-DE" dirty="0" err="1"/>
              <a:t>Cubido</a:t>
            </a:r>
            <a:r>
              <a:rPr lang="de-DE" dirty="0"/>
              <a:t> Digital Solutions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M365 / Azure / K8s </a:t>
            </a:r>
          </a:p>
          <a:p>
            <a:pPr marL="0" indent="0">
              <a:buNone/>
            </a:pPr>
            <a:r>
              <a:rPr lang="de-DE" sz="2400" dirty="0"/>
              <a:t>@</a:t>
            </a:r>
            <a:r>
              <a:rPr lang="de-DE" sz="2400" dirty="0" err="1"/>
              <a:t>petkir_at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F21C4-4018-958F-D673-1D42AEC6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12" b="18236"/>
          <a:stretch/>
        </p:blipFill>
        <p:spPr>
          <a:xfrm>
            <a:off x="7250376" y="1569457"/>
            <a:ext cx="4103424" cy="37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428FC-CA5B-3968-AED8-91FC1F5AEA21}"/>
              </a:ext>
            </a:extLst>
          </p:cNvPr>
          <p:cNvSpPr txBox="1"/>
          <p:nvPr/>
        </p:nvSpPr>
        <p:spPr>
          <a:xfrm>
            <a:off x="500296" y="1502044"/>
            <a:ext cx="10584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https://graph.microsoft.com/v1.0/me/calendarView?startDateTime=2023-06-27T09:00:00-01:00&amp;endDateTime=2023-06-27T19:00:00-01:00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0B9A3-2763-9D2F-1BF9-499363C98EC2}"/>
              </a:ext>
            </a:extLst>
          </p:cNvPr>
          <p:cNvSpPr txBox="1"/>
          <p:nvPr/>
        </p:nvSpPr>
        <p:spPr>
          <a:xfrm>
            <a:off x="500296" y="2422905"/>
            <a:ext cx="10584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>
                <a:solidFill>
                  <a:schemeClr val="accent1"/>
                </a:solidFill>
              </a:rPr>
              <a:t>2023-06-27</a:t>
            </a:r>
            <a:r>
              <a:rPr lang="en-AT" dirty="0">
                <a:solidFill>
                  <a:srgbClr val="C00000"/>
                </a:solidFill>
              </a:rPr>
              <a:t>T</a:t>
            </a:r>
            <a:r>
              <a:rPr lang="en-AT" dirty="0">
                <a:solidFill>
                  <a:schemeClr val="accent6"/>
                </a:solidFill>
              </a:rPr>
              <a:t>09:00:00</a:t>
            </a:r>
            <a:r>
              <a:rPr lang="en-AT" dirty="0">
                <a:solidFill>
                  <a:srgbClr val="C00000"/>
                </a:solidFill>
              </a:rPr>
              <a:t>-</a:t>
            </a:r>
            <a:r>
              <a:rPr lang="en-AT" dirty="0">
                <a:solidFill>
                  <a:schemeClr val="accent2"/>
                </a:solidFill>
              </a:rPr>
              <a:t>01:00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C9954-D931-7813-16A5-0D97BBBBA8AD}"/>
              </a:ext>
            </a:extLst>
          </p:cNvPr>
          <p:cNvSpPr txBox="1"/>
          <p:nvPr/>
        </p:nvSpPr>
        <p:spPr>
          <a:xfrm>
            <a:off x="500296" y="3429000"/>
            <a:ext cx="226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ISO 8601 </a:t>
            </a:r>
            <a:endParaRPr lang="en-A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8A1B7-4177-BD5B-3BE5-C3ACFE3A1486}"/>
              </a:ext>
            </a:extLst>
          </p:cNvPr>
          <p:cNvSpPr txBox="1"/>
          <p:nvPr/>
        </p:nvSpPr>
        <p:spPr>
          <a:xfrm>
            <a:off x="500296" y="2802480"/>
            <a:ext cx="10584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>
                <a:solidFill>
                  <a:schemeClr val="accent1"/>
                </a:solidFill>
              </a:rPr>
              <a:t>Datum</a:t>
            </a:r>
            <a:r>
              <a:rPr lang="en-AT" dirty="0">
                <a:solidFill>
                  <a:srgbClr val="C00000"/>
                </a:solidFill>
              </a:rPr>
              <a:t>             </a:t>
            </a:r>
            <a:r>
              <a:rPr lang="en-AT" dirty="0">
                <a:solidFill>
                  <a:schemeClr val="accent6"/>
                </a:solidFill>
              </a:rPr>
              <a:t>Zeit</a:t>
            </a:r>
            <a:r>
              <a:rPr lang="en-AT" dirty="0">
                <a:solidFill>
                  <a:srgbClr val="C00000"/>
                </a:solidFill>
              </a:rPr>
              <a:t>        </a:t>
            </a:r>
            <a:r>
              <a:rPr lang="en-AT" dirty="0">
                <a:solidFill>
                  <a:schemeClr val="accent2"/>
                </a:solidFill>
              </a:rPr>
              <a:t>Zone</a:t>
            </a:r>
          </a:p>
        </p:txBody>
      </p:sp>
    </p:spTree>
    <p:extLst>
      <p:ext uri="{BB962C8B-B14F-4D97-AF65-F5344CB8AC3E}">
        <p14:creationId xmlns:p14="http://schemas.microsoft.com/office/powerpoint/2010/main" val="3079992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6430C5-6C04-F8BD-1ACC-4D6EF35D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6" y="611065"/>
            <a:ext cx="12219591" cy="56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3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CC2D7-B3C8-9017-49D1-64DD1DC83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738"/>
            <a:ext cx="12182717" cy="488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8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5624D7-7548-1197-B1A8-CBC3435E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71" y="1134207"/>
            <a:ext cx="12226541" cy="490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7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12B91-4AEB-1765-E83A-F85F8E17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46" y="993529"/>
            <a:ext cx="12202746" cy="511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DB82C-9BAA-8DE4-7549-D9EA6047B6F6}"/>
              </a:ext>
            </a:extLst>
          </p:cNvPr>
          <p:cNvSpPr txBox="1"/>
          <p:nvPr/>
        </p:nvSpPr>
        <p:spPr>
          <a:xfrm>
            <a:off x="8406925" y="543214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npm</a:t>
            </a:r>
            <a:r>
              <a:rPr lang="en-GB" dirty="0"/>
              <a:t> install @</a:t>
            </a:r>
            <a:r>
              <a:rPr lang="en-GB" dirty="0" err="1"/>
              <a:t>microsoft</a:t>
            </a:r>
            <a:r>
              <a:rPr lang="en-GB" dirty="0"/>
              <a:t>/</a:t>
            </a:r>
            <a:r>
              <a:rPr lang="en-GB" dirty="0" err="1"/>
              <a:t>mgt-spfx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1388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7A605-2B5F-0168-6BB5-EB9B1F0C7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211"/>
            <a:ext cx="12201246" cy="50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1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E62B2F-A5EA-F41B-1CD2-A08391B88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10" y="501161"/>
            <a:ext cx="12230619" cy="58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0AFEDA-81CC-AED5-6507-26ABB567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10" y="501161"/>
            <a:ext cx="12230619" cy="58556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693480-921C-E956-6050-D5A595D55F99}"/>
              </a:ext>
            </a:extLst>
          </p:cNvPr>
          <p:cNvSpPr/>
          <p:nvPr/>
        </p:nvSpPr>
        <p:spPr>
          <a:xfrm>
            <a:off x="1459524" y="5178669"/>
            <a:ext cx="7649307" cy="117816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95032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3C3A8-ECFB-C03B-D9AD-A9B49A92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450"/>
            <a:ext cx="12192001" cy="3653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693480-921C-E956-6050-D5A595D55F99}"/>
              </a:ext>
            </a:extLst>
          </p:cNvPr>
          <p:cNvSpPr/>
          <p:nvPr/>
        </p:nvSpPr>
        <p:spPr>
          <a:xfrm>
            <a:off x="2628902" y="4077381"/>
            <a:ext cx="3719146" cy="1178169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6110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4DE2E-FD76-B198-8028-77DFBD29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862"/>
            <a:ext cx="12192000" cy="5100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8D5F4B-6B9A-67AF-31D5-A405E37A0D8C}"/>
              </a:ext>
            </a:extLst>
          </p:cNvPr>
          <p:cNvSpPr/>
          <p:nvPr/>
        </p:nvSpPr>
        <p:spPr>
          <a:xfrm>
            <a:off x="1934307" y="3314332"/>
            <a:ext cx="6462345" cy="26648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3468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Outlook Kalender einträge (Agenda)</a:t>
            </a:r>
          </a:p>
          <a:p>
            <a:r>
              <a:rPr lang="en-AT" dirty="0"/>
              <a:t>ToDo’s</a:t>
            </a:r>
          </a:p>
          <a:p>
            <a:pPr lvl="1"/>
            <a:r>
              <a:rPr lang="en-AT" dirty="0"/>
              <a:t>Ticketing System</a:t>
            </a:r>
          </a:p>
          <a:p>
            <a:pPr lvl="1"/>
            <a:r>
              <a:rPr lang="en-AT" dirty="0"/>
              <a:t>Azure DevOps </a:t>
            </a:r>
          </a:p>
          <a:p>
            <a:r>
              <a:rPr lang="en-AT" dirty="0"/>
              <a:t>Project Monitoring</a:t>
            </a:r>
          </a:p>
          <a:p>
            <a:r>
              <a:rPr lang="en-AT" dirty="0"/>
              <a:t>PowerBI Reporting</a:t>
            </a:r>
          </a:p>
        </p:txBody>
      </p:sp>
    </p:spTree>
    <p:extLst>
      <p:ext uri="{BB962C8B-B14F-4D97-AF65-F5344CB8AC3E}">
        <p14:creationId xmlns:p14="http://schemas.microsoft.com/office/powerpoint/2010/main" val="2598251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81C22-35BB-65F2-B037-A205E377E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4457"/>
            <a:ext cx="12192000" cy="495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C09FE-61BC-3DC7-872B-A38D7FE9EFE7}"/>
              </a:ext>
            </a:extLst>
          </p:cNvPr>
          <p:cNvSpPr txBox="1"/>
          <p:nvPr/>
        </p:nvSpPr>
        <p:spPr>
          <a:xfrm>
            <a:off x="1666962" y="1463241"/>
            <a:ext cx="1034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Menlo" panose="020B0609030804020204" pitchFamily="49" charset="0"/>
              </a:rPr>
              <a:t>gulp clean &amp;&amp; gulp bundle --ship  &amp;&amp; gulp package-solution --ship</a:t>
            </a:r>
          </a:p>
        </p:txBody>
      </p:sp>
    </p:spTree>
    <p:extLst>
      <p:ext uri="{BB962C8B-B14F-4D97-AF65-F5344CB8AC3E}">
        <p14:creationId xmlns:p14="http://schemas.microsoft.com/office/powerpoint/2010/main" val="21195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E0275-CDEB-9DE5-15A1-E84D50B5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9A26F-EEAB-C602-FF0C-FA58AE30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305"/>
            <a:ext cx="12192001" cy="66674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BED3AE-C44D-DF8C-FAF1-697B41476905}"/>
              </a:ext>
            </a:extLst>
          </p:cNvPr>
          <p:cNvSpPr/>
          <p:nvPr/>
        </p:nvSpPr>
        <p:spPr>
          <a:xfrm>
            <a:off x="6680200" y="4648200"/>
            <a:ext cx="2717800" cy="1947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EF468-E9BD-B7B1-8473-F1CD9FF6BC95}"/>
              </a:ext>
            </a:extLst>
          </p:cNvPr>
          <p:cNvSpPr/>
          <p:nvPr/>
        </p:nvSpPr>
        <p:spPr>
          <a:xfrm>
            <a:off x="6680200" y="5486137"/>
            <a:ext cx="2717800" cy="1947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11B563-1DDD-BDA5-C90A-3C4241345515}"/>
              </a:ext>
            </a:extLst>
          </p:cNvPr>
          <p:cNvSpPr/>
          <p:nvPr/>
        </p:nvSpPr>
        <p:spPr>
          <a:xfrm>
            <a:off x="6619285" y="4842933"/>
            <a:ext cx="3657600" cy="74057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2276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9BB8-5375-381A-6034-8B3A0BD5B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C99EC-C28B-9503-B043-0E816E05B2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4B2AD5-E90C-CA40-3A56-98CA5FF6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955"/>
            <a:ext cx="12192000" cy="82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50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Ticketing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7864-2348-A58A-95AF-370BDD65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SAAS</a:t>
            </a:r>
          </a:p>
          <a:p>
            <a:r>
              <a:rPr lang="en-AT" dirty="0"/>
              <a:t>API Key</a:t>
            </a:r>
          </a:p>
          <a:p>
            <a:r>
              <a:rPr lang="en-AT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03978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094D-6A3C-A236-9F01-574EFCDD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Ticketing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38EC8-C9BE-68EC-42BC-576D9B987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9032823" cy="3143614"/>
          </a:xfrm>
        </p:spPr>
        <p:txBody>
          <a:bodyPr/>
          <a:lstStyle/>
          <a:p>
            <a:r>
              <a:rPr lang="en-AT" dirty="0"/>
              <a:t>GetTickets</a:t>
            </a:r>
          </a:p>
          <a:p>
            <a:r>
              <a:rPr lang="en-AT" dirty="0"/>
              <a:t>HTTP GET</a:t>
            </a:r>
          </a:p>
          <a:p>
            <a:r>
              <a:rPr lang="en-AT" dirty="0"/>
              <a:t>REST</a:t>
            </a:r>
          </a:p>
          <a:p>
            <a:r>
              <a:rPr lang="en-AT" dirty="0"/>
              <a:t>Header API Key</a:t>
            </a:r>
          </a:p>
          <a:p>
            <a:pPr lvl="1"/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Authorization: 86e8be75-3eac-45aa-acc3-f043333c8608</a:t>
            </a:r>
            <a:endParaRPr lang="en-AT" dirty="0"/>
          </a:p>
          <a:p>
            <a:endParaRPr lang="en-AT" dirty="0"/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706945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D376E0-F972-4BDE-89D7-3C2381722301}"/>
              </a:ext>
            </a:extLst>
          </p:cNvPr>
          <p:cNvSpPr/>
          <p:nvPr/>
        </p:nvSpPr>
        <p:spPr>
          <a:xfrm>
            <a:off x="1726056" y="2432154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Ticket System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645A0-78A2-F9C3-531D-01085CF90AB1}"/>
              </a:ext>
            </a:extLst>
          </p:cNvPr>
          <p:cNvSpPr/>
          <p:nvPr/>
        </p:nvSpPr>
        <p:spPr>
          <a:xfrm>
            <a:off x="8247400" y="2432154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B79F2-9677-6A4F-BE1B-42926F1FE8A3}"/>
              </a:ext>
            </a:extLst>
          </p:cNvPr>
          <p:cNvSpPr txBox="1"/>
          <p:nvPr/>
        </p:nvSpPr>
        <p:spPr>
          <a:xfrm>
            <a:off x="7427626" y="3124412"/>
            <a:ext cx="65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fetch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5B5954-D74A-6C5D-ED1B-6DE3CE4C4FDF}"/>
              </a:ext>
            </a:extLst>
          </p:cNvPr>
          <p:cNvCxnSpPr>
            <a:endCxn id="10" idx="3"/>
          </p:cNvCxnSpPr>
          <p:nvPr/>
        </p:nvCxnSpPr>
        <p:spPr>
          <a:xfrm flipH="1">
            <a:off x="3944600" y="2930577"/>
            <a:ext cx="42475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456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D376E0-F972-4BDE-89D7-3C2381722301}"/>
              </a:ext>
            </a:extLst>
          </p:cNvPr>
          <p:cNvSpPr/>
          <p:nvPr/>
        </p:nvSpPr>
        <p:spPr>
          <a:xfrm>
            <a:off x="1726056" y="2432154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Ticket System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5645A0-78A2-F9C3-531D-01085CF90AB1}"/>
              </a:ext>
            </a:extLst>
          </p:cNvPr>
          <p:cNvSpPr/>
          <p:nvPr/>
        </p:nvSpPr>
        <p:spPr>
          <a:xfrm>
            <a:off x="8247400" y="2432154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B79F2-9677-6A4F-BE1B-42926F1FE8A3}"/>
              </a:ext>
            </a:extLst>
          </p:cNvPr>
          <p:cNvSpPr txBox="1"/>
          <p:nvPr/>
        </p:nvSpPr>
        <p:spPr>
          <a:xfrm>
            <a:off x="7427626" y="3124412"/>
            <a:ext cx="657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fetch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E5B5954-D74A-6C5D-ED1B-6DE3CE4C4FDF}"/>
              </a:ext>
            </a:extLst>
          </p:cNvPr>
          <p:cNvCxnSpPr>
            <a:endCxn id="10" idx="3"/>
          </p:cNvCxnSpPr>
          <p:nvPr/>
        </p:nvCxnSpPr>
        <p:spPr>
          <a:xfrm flipH="1">
            <a:off x="3944600" y="2930577"/>
            <a:ext cx="42475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Key with solid fill">
            <a:extLst>
              <a:ext uri="{FF2B5EF4-FFF2-40B4-BE49-F238E27FC236}">
                <a16:creationId xmlns:a16="http://schemas.microsoft.com/office/drawing/2014/main" id="{53E7E18C-1EEA-D010-D0B3-86FE6FE03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544" y="2753315"/>
            <a:ext cx="914400" cy="9144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B37E40-DF3C-7346-CD07-B634DF3469D8}"/>
              </a:ext>
            </a:extLst>
          </p:cNvPr>
          <p:cNvCxnSpPr>
            <a:cxnSpLocks/>
          </p:cNvCxnSpPr>
          <p:nvPr/>
        </p:nvCxnSpPr>
        <p:spPr>
          <a:xfrm>
            <a:off x="6271328" y="1819945"/>
            <a:ext cx="5178903" cy="246604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DACB01-8FA1-6AC4-85CD-8F7B8B92AB4B}"/>
              </a:ext>
            </a:extLst>
          </p:cNvPr>
          <p:cNvCxnSpPr>
            <a:cxnSpLocks/>
          </p:cNvCxnSpPr>
          <p:nvPr/>
        </p:nvCxnSpPr>
        <p:spPr>
          <a:xfrm flipV="1">
            <a:off x="6562641" y="1842198"/>
            <a:ext cx="4321147" cy="21767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651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EF1073C-8929-2312-685C-433614AC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967" y="1303331"/>
            <a:ext cx="1348058" cy="13480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383C83-23F0-6A1A-72F4-967BC6444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2353" y="860674"/>
            <a:ext cx="889056" cy="8890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B8D7C9-28F6-5622-E3C0-438490CC4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4036" y="4652800"/>
            <a:ext cx="901869" cy="901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D376E0-F972-4BDE-89D7-3C2381722301}"/>
              </a:ext>
            </a:extLst>
          </p:cNvPr>
          <p:cNvSpPr/>
          <p:nvPr/>
        </p:nvSpPr>
        <p:spPr>
          <a:xfrm>
            <a:off x="889866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Ticket System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273FB-6520-EA7D-CDF4-AB6A7154C8F2}"/>
              </a:ext>
            </a:extLst>
          </p:cNvPr>
          <p:cNvSpPr/>
          <p:nvPr/>
        </p:nvSpPr>
        <p:spPr>
          <a:xfrm>
            <a:off x="8336412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APP</a:t>
            </a:r>
          </a:p>
        </p:txBody>
      </p: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1E154283-E32C-D7D4-9D11-1B57A064A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18892" y="1520160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E31652-DF0C-BC17-2082-DC54D8B589E5}"/>
              </a:ext>
            </a:extLst>
          </p:cNvPr>
          <p:cNvCxnSpPr/>
          <p:nvPr/>
        </p:nvCxnSpPr>
        <p:spPr>
          <a:xfrm flipH="1" flipV="1">
            <a:off x="6660025" y="2128205"/>
            <a:ext cx="1561483" cy="7424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31185-D20F-97D0-6B2A-45650A6E5444}"/>
              </a:ext>
            </a:extLst>
          </p:cNvPr>
          <p:cNvCxnSpPr>
            <a:cxnSpLocks/>
          </p:cNvCxnSpPr>
          <p:nvPr/>
        </p:nvCxnSpPr>
        <p:spPr>
          <a:xfrm flipH="1">
            <a:off x="3269926" y="2192942"/>
            <a:ext cx="2042041" cy="804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4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EF1073C-8929-2312-685C-433614AC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967" y="1303331"/>
            <a:ext cx="1348058" cy="13480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383C83-23F0-6A1A-72F4-967BC6444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2353" y="860674"/>
            <a:ext cx="889056" cy="8890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B8D7C9-28F6-5622-E3C0-438490CC4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4036" y="4652800"/>
            <a:ext cx="901869" cy="901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D376E0-F972-4BDE-89D7-3C2381722301}"/>
              </a:ext>
            </a:extLst>
          </p:cNvPr>
          <p:cNvSpPr/>
          <p:nvPr/>
        </p:nvSpPr>
        <p:spPr>
          <a:xfrm>
            <a:off x="889866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Ticket System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273FB-6520-EA7D-CDF4-AB6A7154C8F2}"/>
              </a:ext>
            </a:extLst>
          </p:cNvPr>
          <p:cNvSpPr/>
          <p:nvPr/>
        </p:nvSpPr>
        <p:spPr>
          <a:xfrm>
            <a:off x="8336412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APP</a:t>
            </a:r>
          </a:p>
        </p:txBody>
      </p: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1E154283-E32C-D7D4-9D11-1B57A064A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8525" y="1514136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E31652-DF0C-BC17-2082-DC54D8B589E5}"/>
              </a:ext>
            </a:extLst>
          </p:cNvPr>
          <p:cNvCxnSpPr/>
          <p:nvPr/>
        </p:nvCxnSpPr>
        <p:spPr>
          <a:xfrm flipH="1" flipV="1">
            <a:off x="6660025" y="2128205"/>
            <a:ext cx="1561483" cy="7424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31185-D20F-97D0-6B2A-45650A6E5444}"/>
              </a:ext>
            </a:extLst>
          </p:cNvPr>
          <p:cNvCxnSpPr>
            <a:cxnSpLocks/>
          </p:cNvCxnSpPr>
          <p:nvPr/>
        </p:nvCxnSpPr>
        <p:spPr>
          <a:xfrm flipH="1">
            <a:off x="3269926" y="2192942"/>
            <a:ext cx="2042041" cy="804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8428E3-A5FD-5686-21F1-D429F1436A59}"/>
              </a:ext>
            </a:extLst>
          </p:cNvPr>
          <p:cNvCxnSpPr>
            <a:cxnSpLocks/>
          </p:cNvCxnSpPr>
          <p:nvPr/>
        </p:nvCxnSpPr>
        <p:spPr>
          <a:xfrm flipV="1">
            <a:off x="3287085" y="2434560"/>
            <a:ext cx="2131951" cy="93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27F2A4-C04C-E454-1E8F-100938CE0124}"/>
              </a:ext>
            </a:extLst>
          </p:cNvPr>
          <p:cNvCxnSpPr>
            <a:cxnSpLocks/>
          </p:cNvCxnSpPr>
          <p:nvPr/>
        </p:nvCxnSpPr>
        <p:spPr>
          <a:xfrm>
            <a:off x="6570733" y="2434560"/>
            <a:ext cx="1564977" cy="750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717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EF1073C-8929-2312-685C-433614AC5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1967" y="1303331"/>
            <a:ext cx="1348058" cy="134805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C383C83-23F0-6A1A-72F4-967BC6444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2353" y="860674"/>
            <a:ext cx="889056" cy="8890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B8D7C9-28F6-5622-E3C0-438490CC42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4036" y="4652800"/>
            <a:ext cx="901869" cy="9018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D376E0-F972-4BDE-89D7-3C2381722301}"/>
              </a:ext>
            </a:extLst>
          </p:cNvPr>
          <p:cNvSpPr/>
          <p:nvPr/>
        </p:nvSpPr>
        <p:spPr>
          <a:xfrm>
            <a:off x="889866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Ticket System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273FB-6520-EA7D-CDF4-AB6A7154C8F2}"/>
              </a:ext>
            </a:extLst>
          </p:cNvPr>
          <p:cNvSpPr/>
          <p:nvPr/>
        </p:nvSpPr>
        <p:spPr>
          <a:xfrm>
            <a:off x="8336412" y="2870616"/>
            <a:ext cx="2218544" cy="9968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APP</a:t>
            </a:r>
          </a:p>
        </p:txBody>
      </p:sp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1E154283-E32C-D7D4-9D11-1B57A064A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8525" y="1514136"/>
            <a:ext cx="914400" cy="9144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E31652-DF0C-BC17-2082-DC54D8B589E5}"/>
              </a:ext>
            </a:extLst>
          </p:cNvPr>
          <p:cNvCxnSpPr/>
          <p:nvPr/>
        </p:nvCxnSpPr>
        <p:spPr>
          <a:xfrm flipH="1" flipV="1">
            <a:off x="6660025" y="2128205"/>
            <a:ext cx="1561483" cy="7424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831185-D20F-97D0-6B2A-45650A6E5444}"/>
              </a:ext>
            </a:extLst>
          </p:cNvPr>
          <p:cNvCxnSpPr>
            <a:cxnSpLocks/>
          </p:cNvCxnSpPr>
          <p:nvPr/>
        </p:nvCxnSpPr>
        <p:spPr>
          <a:xfrm flipH="1">
            <a:off x="3269926" y="2192942"/>
            <a:ext cx="2042041" cy="804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8428E3-A5FD-5686-21F1-D429F1436A59}"/>
              </a:ext>
            </a:extLst>
          </p:cNvPr>
          <p:cNvCxnSpPr>
            <a:cxnSpLocks/>
          </p:cNvCxnSpPr>
          <p:nvPr/>
        </p:nvCxnSpPr>
        <p:spPr>
          <a:xfrm flipV="1">
            <a:off x="3287085" y="2434560"/>
            <a:ext cx="2131951" cy="934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27F2A4-C04C-E454-1E8F-100938CE0124}"/>
              </a:ext>
            </a:extLst>
          </p:cNvPr>
          <p:cNvCxnSpPr>
            <a:cxnSpLocks/>
          </p:cNvCxnSpPr>
          <p:nvPr/>
        </p:nvCxnSpPr>
        <p:spPr>
          <a:xfrm>
            <a:off x="6570733" y="2434560"/>
            <a:ext cx="1564977" cy="7502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07C87347-E223-1480-F756-830EF69EF1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61701" y="2247538"/>
            <a:ext cx="750295" cy="7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17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Teams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D97E5-D7C6-2CB6-99DB-B8FD999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67" y="1469514"/>
            <a:ext cx="7772400" cy="4663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42AF27-C787-6491-1265-8E4EE5731326}"/>
              </a:ext>
            </a:extLst>
          </p:cNvPr>
          <p:cNvSpPr/>
          <p:nvPr/>
        </p:nvSpPr>
        <p:spPr>
          <a:xfrm>
            <a:off x="2646096" y="2670372"/>
            <a:ext cx="2015845" cy="649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T" sz="1200" dirty="0"/>
              <a:t>13:00-13:55</a:t>
            </a:r>
          </a:p>
          <a:p>
            <a:r>
              <a:rPr lang="en-AT" sz="1200" dirty="0"/>
              <a:t>Sales Meeting</a:t>
            </a:r>
          </a:p>
          <a:p>
            <a:r>
              <a:rPr lang="en-AT" sz="1200" dirty="0"/>
              <a:t>Room 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B1B5DB-9F4B-9D0A-77F3-B90229A26433}"/>
              </a:ext>
            </a:extLst>
          </p:cNvPr>
          <p:cNvSpPr txBox="1"/>
          <p:nvPr/>
        </p:nvSpPr>
        <p:spPr>
          <a:xfrm>
            <a:off x="2646096" y="2218544"/>
            <a:ext cx="101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Kalender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BBBF16-411D-9103-4D92-5EEC1C4B9885}"/>
              </a:ext>
            </a:extLst>
          </p:cNvPr>
          <p:cNvSpPr/>
          <p:nvPr/>
        </p:nvSpPr>
        <p:spPr>
          <a:xfrm>
            <a:off x="2657363" y="3429000"/>
            <a:ext cx="2015845" cy="649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T" sz="1200" dirty="0"/>
              <a:t>15:00-15:15</a:t>
            </a:r>
          </a:p>
          <a:p>
            <a:r>
              <a:rPr lang="en-AT" sz="1200" dirty="0"/>
              <a:t>StandUp</a:t>
            </a:r>
          </a:p>
          <a:p>
            <a:r>
              <a:rPr lang="en-AT" sz="1200" dirty="0"/>
              <a:t>DevOps Team Room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8E2E9F-EBA2-25F9-9285-7141C112D13B}"/>
              </a:ext>
            </a:extLst>
          </p:cNvPr>
          <p:cNvSpPr/>
          <p:nvPr/>
        </p:nvSpPr>
        <p:spPr>
          <a:xfrm>
            <a:off x="2657363" y="4244829"/>
            <a:ext cx="2015845" cy="649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T" sz="1200" dirty="0"/>
              <a:t>…..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85D41D-8169-6D1D-D1F0-972B788F6B86}"/>
              </a:ext>
            </a:extLst>
          </p:cNvPr>
          <p:cNvSpPr txBox="1"/>
          <p:nvPr/>
        </p:nvSpPr>
        <p:spPr>
          <a:xfrm>
            <a:off x="5101603" y="2190512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Tickets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02646-B1AA-9B92-C8BF-9F1E7D080BDA}"/>
              </a:ext>
            </a:extLst>
          </p:cNvPr>
          <p:cNvSpPr/>
          <p:nvPr/>
        </p:nvSpPr>
        <p:spPr>
          <a:xfrm>
            <a:off x="5206918" y="2669310"/>
            <a:ext cx="2015845" cy="2826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X</a:t>
            </a:r>
            <a:r>
              <a:rPr lang="en-AT" sz="1200" dirty="0"/>
              <a:t>yz.  …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EBBDEC-96F2-87BA-3A06-2A41A046509D}"/>
              </a:ext>
            </a:extLst>
          </p:cNvPr>
          <p:cNvSpPr/>
          <p:nvPr/>
        </p:nvSpPr>
        <p:spPr>
          <a:xfrm>
            <a:off x="5206918" y="3123350"/>
            <a:ext cx="2015845" cy="2826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X</a:t>
            </a:r>
            <a:r>
              <a:rPr lang="en-AT" sz="1200" dirty="0"/>
              <a:t>yz.  …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C503C9-7F04-BCA7-9C23-81A4EA43D6AF}"/>
              </a:ext>
            </a:extLst>
          </p:cNvPr>
          <p:cNvSpPr/>
          <p:nvPr/>
        </p:nvSpPr>
        <p:spPr>
          <a:xfrm>
            <a:off x="5206918" y="3543663"/>
            <a:ext cx="2015845" cy="2826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/>
              <a:t>X</a:t>
            </a:r>
            <a:r>
              <a:rPr lang="en-AT" sz="1200" dirty="0"/>
              <a:t>yz.  …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4694C-2D1B-A483-D527-30AF22F11C01}"/>
              </a:ext>
            </a:extLst>
          </p:cNvPr>
          <p:cNvSpPr txBox="1"/>
          <p:nvPr/>
        </p:nvSpPr>
        <p:spPr>
          <a:xfrm>
            <a:off x="7424744" y="2190512"/>
            <a:ext cx="110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DevOps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B5AC8E-4E47-3438-9795-DAAC3D2C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794" y="2595246"/>
            <a:ext cx="1763885" cy="19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23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DC27-99F2-B4F1-98A7-BF1BD708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App Registrierung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A3E0A-3CE4-413C-19D5-652397EE9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4066"/>
            <a:ext cx="12192000" cy="627345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006A427-1EEC-49DF-FB25-A73E8AF1A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537B6F8-A861-C22E-5F4D-F8A85EE10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8924" y="690565"/>
            <a:ext cx="568052" cy="5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43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DC27-99F2-B4F1-98A7-BF1BD708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App Registrierung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84748-BCA1-DA0B-2744-C181E0C3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083D-EF65-37ED-29D5-5D40F06A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337"/>
            <a:ext cx="12192000" cy="627345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3050707-F5F1-B287-9BE4-7924995B4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C3B5C48-3B45-FAB7-8B6E-E93181D03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8924" y="690565"/>
            <a:ext cx="568052" cy="5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5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DC27-99F2-B4F1-98A7-BF1BD708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App Registrierung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84748-BCA1-DA0B-2744-C181E0C30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083D-EF65-37ED-29D5-5D40F06A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587"/>
            <a:ext cx="6339435" cy="3261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6F3F9-BF98-3191-FB6B-014374C0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901" y="3021375"/>
            <a:ext cx="4863988" cy="17502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4482DA7-EBE5-F85E-1306-82C7F9C29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A2898E0-41A3-DACA-8918-D81C3DA03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8924" y="690565"/>
            <a:ext cx="568052" cy="5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54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DC27-99F2-B4F1-98A7-BF1BD708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App Registrierung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0083D-EF65-37ED-29D5-5D40F06A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587"/>
            <a:ext cx="6339435" cy="32619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6F3F9-BF98-3191-FB6B-014374C0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21" y="2632957"/>
            <a:ext cx="3362241" cy="120987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10D634-B8C9-AA17-6D84-C593552C8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86916" y="1458625"/>
            <a:ext cx="4380381" cy="47684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E63A844-F43E-6356-FA73-13AF9D73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EC7441-34B4-1796-B35B-B09006838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18924" y="690565"/>
            <a:ext cx="568052" cy="5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9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2A36C9-0B08-08FE-9E57-3518C46F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7849"/>
            <a:ext cx="7772400" cy="328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54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B8D48A-22FA-9659-9CF5-0F50F2D2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7323"/>
            <a:ext cx="7772400" cy="22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79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81C22-35BB-65F2-B037-A205E377E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74457"/>
            <a:ext cx="12192000" cy="4955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9C09FE-61BC-3DC7-872B-A38D7FE9EFE7}"/>
              </a:ext>
            </a:extLst>
          </p:cNvPr>
          <p:cNvSpPr txBox="1"/>
          <p:nvPr/>
        </p:nvSpPr>
        <p:spPr>
          <a:xfrm>
            <a:off x="1666962" y="1463241"/>
            <a:ext cx="10349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Menlo" panose="020B0609030804020204" pitchFamily="49" charset="0"/>
              </a:rPr>
              <a:t>gulp clean &amp;&amp; gulp bundle --ship  &amp;&amp; gulp package-solution --ship</a:t>
            </a:r>
          </a:p>
        </p:txBody>
      </p:sp>
    </p:spTree>
    <p:extLst>
      <p:ext uri="{BB962C8B-B14F-4D97-AF65-F5344CB8AC3E}">
        <p14:creationId xmlns:p14="http://schemas.microsoft.com/office/powerpoint/2010/main" val="3508409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3E0275-CDEB-9DE5-15A1-E84D50B5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A9A26F-EEAB-C602-FF0C-FA58AE30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305"/>
            <a:ext cx="12192001" cy="66674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11B563-1DDD-BDA5-C90A-3C4241345515}"/>
              </a:ext>
            </a:extLst>
          </p:cNvPr>
          <p:cNvSpPr/>
          <p:nvPr/>
        </p:nvSpPr>
        <p:spPr>
          <a:xfrm>
            <a:off x="6619285" y="4588185"/>
            <a:ext cx="3657600" cy="99532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21311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633925-8829-4CCD-F292-6E37460B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5047"/>
            <a:ext cx="7772400" cy="42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06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35E-E1ED-8D4A-B690-637D53B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F905-9E11-F20D-C555-4A49B771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056BBB-09DF-DAB7-5066-ED68E0CF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3B4FD-00C8-9E06-1246-3CEC8E0A0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54" y="1825625"/>
            <a:ext cx="7772400" cy="42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9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Teams</a:t>
            </a:r>
            <a:endParaRPr lang="en-A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8D035B-E284-32C5-79F3-3E099141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83" y="1441134"/>
            <a:ext cx="7772400" cy="4663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C290A8-0041-EA23-6557-70447B64F934}"/>
              </a:ext>
            </a:extLst>
          </p:cNvPr>
          <p:cNvSpPr/>
          <p:nvPr/>
        </p:nvSpPr>
        <p:spPr>
          <a:xfrm>
            <a:off x="2833139" y="2218544"/>
            <a:ext cx="6521253" cy="2426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T" dirty="0"/>
              <a:t>Projektliste</a:t>
            </a:r>
            <a:br>
              <a:rPr lang="en-AT" dirty="0"/>
            </a:br>
            <a:r>
              <a:rPr lang="en-AT" dirty="0"/>
              <a:t>Filter: Kunde/ Projekt …. (Speichern!!!)</a:t>
            </a:r>
            <a:br>
              <a:rPr lang="en-AT" dirty="0"/>
            </a:br>
            <a:endParaRPr lang="en-AT" dirty="0"/>
          </a:p>
          <a:p>
            <a:r>
              <a:rPr lang="en-AT" dirty="0"/>
              <a:t>Kunde / Projekt / Verbrach / Link Dokumente / …</a:t>
            </a:r>
          </a:p>
        </p:txBody>
      </p:sp>
    </p:spTree>
    <p:extLst>
      <p:ext uri="{BB962C8B-B14F-4D97-AF65-F5344CB8AC3E}">
        <p14:creationId xmlns:p14="http://schemas.microsoft.com/office/powerpoint/2010/main" val="156829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35E-E1ED-8D4A-B690-637D53B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F905-9E11-F20D-C555-4A49B771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0056BBB-09DF-DAB7-5066-ED68E0CF1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6602" y="690565"/>
            <a:ext cx="568052" cy="568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59EC2-F0D0-F74A-67D8-5EA49A569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36294"/>
            <a:ext cx="7772400" cy="598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92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084-CF19-D24C-ADC8-3C5F50D2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5DA75-E0EE-4BA2-6717-73777AE3C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922" y="465208"/>
            <a:ext cx="5457093" cy="2849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B19C3-3B55-00FD-1F6E-503D2288E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915" y="3543300"/>
            <a:ext cx="7274170" cy="256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68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1084-CF19-D24C-ADC8-3C5F50D2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A9F24-F15C-5A4F-738E-AE16FF0B7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4060"/>
            <a:ext cx="7772400" cy="37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509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37864-2348-A58A-95AF-370BDD656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SAAS</a:t>
            </a:r>
          </a:p>
          <a:p>
            <a:r>
              <a:rPr lang="en-AT" dirty="0"/>
              <a:t>AAD</a:t>
            </a:r>
          </a:p>
          <a:p>
            <a:r>
              <a:rPr lang="en-AT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2633580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EC9DC9-E2AE-4493-FDAB-F53657E0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88" y="1690688"/>
            <a:ext cx="7772400" cy="42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90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639A5-554B-6B3B-6A0B-AFECD2433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38068"/>
            <a:ext cx="7772400" cy="36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23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F2310-9272-D95C-5A02-26E465D5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16" y="1869813"/>
            <a:ext cx="7772400" cy="305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7F4E1-CB41-7BCA-846C-B1296370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70" y="5099538"/>
            <a:ext cx="4701618" cy="1188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AC5DDF-4ABA-C023-E7A8-CE1811C13FF3}"/>
              </a:ext>
            </a:extLst>
          </p:cNvPr>
          <p:cNvSpPr txBox="1"/>
          <p:nvPr/>
        </p:nvSpPr>
        <p:spPr>
          <a:xfrm>
            <a:off x="1278871" y="5099538"/>
            <a:ext cx="222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package-solution.json</a:t>
            </a:r>
          </a:p>
        </p:txBody>
      </p:sp>
    </p:spTree>
    <p:extLst>
      <p:ext uri="{BB962C8B-B14F-4D97-AF65-F5344CB8AC3E}">
        <p14:creationId xmlns:p14="http://schemas.microsoft.com/office/powerpoint/2010/main" val="2906204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2A739E-5E22-D895-58DA-42928A09C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1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3CD4B-C2BB-8C41-6C4C-0B5E9070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46" y="1561573"/>
            <a:ext cx="7772400" cy="44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4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3CD4B-C2BB-8C41-6C4C-0B5E9070E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46" y="1561573"/>
            <a:ext cx="7772400" cy="44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3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Teams</a:t>
            </a:r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9E7E-C8F4-AD26-EB0B-0C8D2E57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96" y="1457201"/>
            <a:ext cx="7772400" cy="466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3D442-960F-3042-53AB-87E3F499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795" y="2111660"/>
            <a:ext cx="7128410" cy="39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18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C28C-E7C7-C7B9-6D76-DCFF1561D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DevOps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C6C1A-8A65-7431-B6C6-AACC0B0E6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66756"/>
            <a:ext cx="7772400" cy="272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54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Projektliste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B7F6-4501-7807-5856-3C264EEB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SQL Server Daten </a:t>
            </a:r>
          </a:p>
          <a:p>
            <a:pPr lvl="1"/>
            <a:r>
              <a:rPr lang="en-AT" dirty="0"/>
              <a:t>OnPremise</a:t>
            </a:r>
          </a:p>
        </p:txBody>
      </p:sp>
    </p:spTree>
    <p:extLst>
      <p:ext uri="{BB962C8B-B14F-4D97-AF65-F5344CB8AC3E}">
        <p14:creationId xmlns:p14="http://schemas.microsoft.com/office/powerpoint/2010/main" val="2254830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Projektliste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7A313-4FB2-4B6D-13D8-0DAA444E0C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T" dirty="0"/>
              <a:t>VNet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B796E99-6954-F7A0-F64A-F33B2E7151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Hybrid Connection</a:t>
            </a:r>
          </a:p>
        </p:txBody>
      </p:sp>
    </p:spTree>
    <p:extLst>
      <p:ext uri="{BB962C8B-B14F-4D97-AF65-F5344CB8AC3E}">
        <p14:creationId xmlns:p14="http://schemas.microsoft.com/office/powerpoint/2010/main" val="6035961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CD86781-0FE4-4E4A-444A-7E4FF7556ED5}"/>
              </a:ext>
            </a:extLst>
          </p:cNvPr>
          <p:cNvSpPr/>
          <p:nvPr/>
        </p:nvSpPr>
        <p:spPr>
          <a:xfrm>
            <a:off x="1375996" y="2672861"/>
            <a:ext cx="3987312" cy="3138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CA7002-E3F0-A624-6A61-872CB9A8C301}"/>
              </a:ext>
            </a:extLst>
          </p:cNvPr>
          <p:cNvSpPr/>
          <p:nvPr/>
        </p:nvSpPr>
        <p:spPr>
          <a:xfrm>
            <a:off x="5775080" y="2672860"/>
            <a:ext cx="5040923" cy="313885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Hybrid Connection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189686A-668E-C43B-8EB0-3F4A5FEE7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9084" y="4137756"/>
            <a:ext cx="976801" cy="9768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5F34BE-BE67-6357-344F-C9A91705955D}"/>
              </a:ext>
            </a:extLst>
          </p:cNvPr>
          <p:cNvSpPr txBox="1"/>
          <p:nvPr/>
        </p:nvSpPr>
        <p:spPr>
          <a:xfrm>
            <a:off x="3008495" y="2145323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Azure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CCA492-D62C-56C9-F4E8-86520DA5C66E}"/>
              </a:ext>
            </a:extLst>
          </p:cNvPr>
          <p:cNvSpPr txBox="1"/>
          <p:nvPr/>
        </p:nvSpPr>
        <p:spPr>
          <a:xfrm>
            <a:off x="7828551" y="2145323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On Premise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536C4-C651-FEBC-1BAD-CA63E6862308}"/>
              </a:ext>
            </a:extLst>
          </p:cNvPr>
          <p:cNvSpPr txBox="1"/>
          <p:nvPr/>
        </p:nvSpPr>
        <p:spPr>
          <a:xfrm>
            <a:off x="1859083" y="5088097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29A43F-685F-1546-D80E-DF2D24DA2B16}"/>
              </a:ext>
            </a:extLst>
          </p:cNvPr>
          <p:cNvSpPr txBox="1"/>
          <p:nvPr/>
        </p:nvSpPr>
        <p:spPr>
          <a:xfrm>
            <a:off x="3906970" y="4137756"/>
            <a:ext cx="1362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T" dirty="0"/>
              <a:t>Relay Hybrid</a:t>
            </a:r>
            <a:br>
              <a:rPr lang="en-AT" dirty="0"/>
            </a:br>
            <a:r>
              <a:rPr lang="en-AT" dirty="0"/>
              <a:t>Connection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C35654-CB06-C569-A95E-53F83E287E0C}"/>
              </a:ext>
            </a:extLst>
          </p:cNvPr>
          <p:cNvSpPr txBox="1"/>
          <p:nvPr/>
        </p:nvSpPr>
        <p:spPr>
          <a:xfrm>
            <a:off x="6010417" y="4178931"/>
            <a:ext cx="1938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T" dirty="0"/>
              <a:t>Hybrid Connection</a:t>
            </a:r>
            <a:br>
              <a:rPr lang="en-AT" dirty="0"/>
            </a:br>
            <a:r>
              <a:rPr lang="en-AT" dirty="0"/>
              <a:t>Manager</a:t>
            </a:r>
          </a:p>
          <a:p>
            <a:pPr algn="ctr"/>
            <a:r>
              <a:rPr lang="en-AT" dirty="0"/>
              <a:t>(HCM)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6B28F4-CC81-9960-BDA5-B86FB9EA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996" y="1435712"/>
            <a:ext cx="9440008" cy="44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908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Projektliste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CBD55-11E2-036A-AFB8-CA05AF6A3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3" y="1832258"/>
            <a:ext cx="7772400" cy="39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93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Projektliste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726522-489D-24FF-818E-14909731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15067"/>
            <a:ext cx="7772400" cy="38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60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Hybrid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647052-FDF8-A047-D46A-E8D347F6D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90087"/>
            <a:ext cx="7772400" cy="20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Hybrid Connection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36784-EDF4-7DCA-1437-2C65078E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397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55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A40-02F0-976C-FDE1-78A87002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WebPart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FE0E-C1E4-D3A4-40B1-C2C05A1E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7367C-61D6-A79A-651E-9BFB7CDD1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2691"/>
            <a:ext cx="12265269" cy="60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00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A40-02F0-976C-FDE1-78A87002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WebPart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FE0E-C1E4-D3A4-40B1-C2C05A1E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280A1-54C5-6C53-BAEA-8CFF3FE03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7324" cy="728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Outlook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Gleich wie im MS-Teams</a:t>
            </a:r>
          </a:p>
        </p:txBody>
      </p:sp>
    </p:spTree>
    <p:extLst>
      <p:ext uri="{BB962C8B-B14F-4D97-AF65-F5344CB8AC3E}">
        <p14:creationId xmlns:p14="http://schemas.microsoft.com/office/powerpoint/2010/main" val="202997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DA40-02F0-976C-FDE1-78A87002B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WebPart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CFE0E-C1E4-D3A4-40B1-C2C05A1E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12A51-9541-2FF6-1079-7C72FBFB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39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50D2-9129-6A6A-0B5E-797C9289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B53A-5B7B-C82C-AE2D-F4CABEEF9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A6F83-6B76-6AFC-8F3D-F48F9D50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91776" cy="39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53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50D2-9129-6A6A-0B5E-797C92891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2B53A-5B7B-C82C-AE2D-F4CABEEF9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F3435-EDAE-040B-EF10-B69BD708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88211"/>
            <a:ext cx="10570965" cy="37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33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PowerBI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B94EC-E015-D368-1818-C71C178E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95" y="1690688"/>
            <a:ext cx="7128410" cy="3903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1261E7-0C23-7A61-91C5-3BB4763D6D4A}"/>
              </a:ext>
            </a:extLst>
          </p:cNvPr>
          <p:cNvSpPr txBox="1"/>
          <p:nvPr/>
        </p:nvSpPr>
        <p:spPr>
          <a:xfrm>
            <a:off x="3775976" y="5697004"/>
            <a:ext cx="8381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learn.microsoft.com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en</a:t>
            </a:r>
            <a:r>
              <a:rPr lang="en-GB" dirty="0">
                <a:solidFill>
                  <a:schemeClr val="bg1"/>
                </a:solidFill>
              </a:rPr>
              <a:t>-us/power-bi/collaborate-share/service-embed-secure</a:t>
            </a:r>
            <a:endParaRPr lang="en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44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PowerBI</a:t>
            </a:r>
          </a:p>
        </p:txBody>
      </p:sp>
      <p:pic>
        <p:nvPicPr>
          <p:cNvPr id="1026" name="Picture 2" descr="Screenshot of Embed report selected from File menu with website or portal option highlighted.">
            <a:extLst>
              <a:ext uri="{FF2B5EF4-FFF2-40B4-BE49-F238E27FC236}">
                <a16:creationId xmlns:a16="http://schemas.microsoft.com/office/drawing/2014/main" id="{96C8588F-5F6F-1CD2-FAA5-67492C2BE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073" y="1311031"/>
            <a:ext cx="67945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630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PowerBI</a:t>
            </a:r>
          </a:p>
        </p:txBody>
      </p:sp>
      <p:pic>
        <p:nvPicPr>
          <p:cNvPr id="3074" name="Picture 2" descr="Screenshot of Embed option dialogue box">
            <a:extLst>
              <a:ext uri="{FF2B5EF4-FFF2-40B4-BE49-F238E27FC236}">
                <a16:creationId xmlns:a16="http://schemas.microsoft.com/office/drawing/2014/main" id="{5D2AF17B-D393-05F6-01D6-DE68D7C0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523023"/>
            <a:ext cx="83439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689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PowerBI</a:t>
            </a:r>
          </a:p>
        </p:txBody>
      </p:sp>
      <p:pic>
        <p:nvPicPr>
          <p:cNvPr id="5122" name="Picture 2" descr="Screenshot of se height and width dialogue box">
            <a:extLst>
              <a:ext uri="{FF2B5EF4-FFF2-40B4-BE49-F238E27FC236}">
                <a16:creationId xmlns:a16="http://schemas.microsoft.com/office/drawing/2014/main" id="{A5232545-79A3-CA0E-134A-78BC58F7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711" y="3018692"/>
            <a:ext cx="67437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12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E93D-21AF-5E7B-DED9-18E814CC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Teams Tabs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31FD8-8888-5547-382C-9F6ADCBA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792" y="1690688"/>
            <a:ext cx="12220792" cy="514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559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E93D-21AF-5E7B-DED9-18E814CC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Teams Tabs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31FD8-8888-5547-382C-9F6ADCBAE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396" y="1710531"/>
            <a:ext cx="12220792" cy="5147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5AD066-83A6-5B52-7A14-077BE8E3A8EC}"/>
              </a:ext>
            </a:extLst>
          </p:cNvPr>
          <p:cNvSpPr/>
          <p:nvPr/>
        </p:nvSpPr>
        <p:spPr>
          <a:xfrm>
            <a:off x="10250905" y="3164305"/>
            <a:ext cx="2015290" cy="48126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4C0352-6ED3-6474-E239-6DCC134023DC}"/>
              </a:ext>
            </a:extLst>
          </p:cNvPr>
          <p:cNvSpPr/>
          <p:nvPr/>
        </p:nvSpPr>
        <p:spPr>
          <a:xfrm>
            <a:off x="1536032" y="3016251"/>
            <a:ext cx="2398294" cy="1020344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0479799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Teams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98BE6C-466E-7375-ED11-17495100A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1492"/>
            <a:ext cx="10388600" cy="700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3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SharePoint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Gleich wie im MS-Teams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178D-381B-6703-373E-0F7031371C34}"/>
              </a:ext>
            </a:extLst>
          </p:cNvPr>
          <p:cNvSpPr txBox="1"/>
          <p:nvPr/>
        </p:nvSpPr>
        <p:spPr>
          <a:xfrm>
            <a:off x="2668249" y="2503358"/>
            <a:ext cx="435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AT" dirty="0"/>
              <a:t>itte aber erster und 2ter Tab auf einer Seite</a:t>
            </a:r>
          </a:p>
        </p:txBody>
      </p:sp>
    </p:spTree>
    <p:extLst>
      <p:ext uri="{BB962C8B-B14F-4D97-AF65-F5344CB8AC3E}">
        <p14:creationId xmlns:p14="http://schemas.microsoft.com/office/powerpoint/2010/main" val="23250933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3FF5-0534-A996-D1D9-F06E7F048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Outlook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900195-204C-DDCB-501B-9C69EDE21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533" y="1266825"/>
            <a:ext cx="11700933" cy="70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07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DA4E-CEC2-A88F-547F-1C7FFF6A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2E31-6824-CC03-1F95-22E4D130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00FEE9-CA94-F066-974E-1D475097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016"/>
            <a:ext cx="12413608" cy="557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DA4E-CEC2-A88F-547F-1C7FFF6A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02E31-6824-CC03-1F95-22E4D130E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562E8-3197-1CF4-A277-953D23FBD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79625"/>
            <a:ext cx="12192001" cy="82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51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6FB6-032D-F78F-F429-1B5A3E4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98DA-21F3-654D-A218-26019AE22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D2C59-2B67-6817-233B-94B485080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734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4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6FB6-032D-F78F-F429-1B5A3E4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298DA-21F3-654D-A218-26019AE22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9C287-C3A1-01E5-4B0F-0AC40495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07080" cy="6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2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35E-E1ED-8D4A-B690-637D53B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Zusammenfassung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F905-9E11-F20D-C555-4A49B771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Graph API</a:t>
            </a:r>
          </a:p>
          <a:p>
            <a:pPr lvl="1"/>
            <a:r>
              <a:rPr lang="en-AT" dirty="0"/>
              <a:t>Graph Explorer</a:t>
            </a:r>
          </a:p>
          <a:p>
            <a:pPr lvl="1"/>
            <a:r>
              <a:rPr lang="en-AT" dirty="0"/>
              <a:t>Graph ToolKit</a:t>
            </a:r>
          </a:p>
          <a:p>
            <a:r>
              <a:rPr lang="en-AT" dirty="0"/>
              <a:t>Azure Function</a:t>
            </a:r>
          </a:p>
          <a:p>
            <a:pPr lvl="1"/>
            <a:r>
              <a:rPr lang="en-AT" dirty="0"/>
              <a:t>Secure by AAD </a:t>
            </a:r>
          </a:p>
          <a:p>
            <a:pPr lvl="1"/>
            <a:r>
              <a:rPr lang="en-AT" dirty="0"/>
              <a:t>Hybrid Connection / VPN</a:t>
            </a:r>
          </a:p>
        </p:txBody>
      </p:sp>
    </p:spTree>
    <p:extLst>
      <p:ext uri="{BB962C8B-B14F-4D97-AF65-F5344CB8AC3E}">
        <p14:creationId xmlns:p14="http://schemas.microsoft.com/office/powerpoint/2010/main" val="3659599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A435E-E1ED-8D4A-B690-637D53BB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Zusammenfassung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3F905-9E11-F20D-C555-4A49B771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PNP SPFx Controls</a:t>
            </a:r>
          </a:p>
          <a:p>
            <a:r>
              <a:rPr lang="en-AT" dirty="0"/>
              <a:t>Teams-Static Tab Configuration</a:t>
            </a:r>
          </a:p>
          <a:p>
            <a:r>
              <a:rPr lang="en-AT" dirty="0"/>
              <a:t>SPFx Deployment for Teams and Outlook</a:t>
            </a:r>
          </a:p>
        </p:txBody>
      </p:sp>
    </p:spTree>
    <p:extLst>
      <p:ext uri="{BB962C8B-B14F-4D97-AF65-F5344CB8AC3E}">
        <p14:creationId xmlns:p14="http://schemas.microsoft.com/office/powerpoint/2010/main" val="39601005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96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7515064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algn="ctr"/>
            <a:r>
              <a:rPr lang="de-DE" sz="5400" dirty="0"/>
              <a:t>Ich freue mich auf Feedback!</a:t>
            </a:r>
          </a:p>
        </p:txBody>
      </p:sp>
      <p:sp>
        <p:nvSpPr>
          <p:cNvPr id="4" name="Pfeil: gebogen 3">
            <a:extLst>
              <a:ext uri="{FF2B5EF4-FFF2-40B4-BE49-F238E27FC236}">
                <a16:creationId xmlns:a16="http://schemas.microsoft.com/office/drawing/2014/main" id="{36FF397B-3023-9A84-542C-867379C3844F}"/>
              </a:ext>
            </a:extLst>
          </p:cNvPr>
          <p:cNvSpPr/>
          <p:nvPr/>
        </p:nvSpPr>
        <p:spPr>
          <a:xfrm rot="16579831">
            <a:off x="3629797" y="3327969"/>
            <a:ext cx="1368762" cy="1488285"/>
          </a:xfrm>
          <a:prstGeom prst="circularArrow">
            <a:avLst>
              <a:gd name="adj1" fmla="val 12500"/>
              <a:gd name="adj2" fmla="val 909373"/>
              <a:gd name="adj3" fmla="val 20457681"/>
              <a:gd name="adj4" fmla="val 16942866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0FE28-EAD1-96E7-052C-B1D04C97E41A}"/>
              </a:ext>
            </a:extLst>
          </p:cNvPr>
          <p:cNvSpPr txBox="1"/>
          <p:nvPr/>
        </p:nvSpPr>
        <p:spPr>
          <a:xfrm rot="1150847">
            <a:off x="3013141" y="3795792"/>
            <a:ext cx="1421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Scan mich!</a:t>
            </a:r>
          </a:p>
        </p:txBody>
      </p:sp>
    </p:spTree>
    <p:extLst>
      <p:ext uri="{BB962C8B-B14F-4D97-AF65-F5344CB8AC3E}">
        <p14:creationId xmlns:p14="http://schemas.microsoft.com/office/powerpoint/2010/main" val="14376167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algn="ctr"/>
            <a:r>
              <a:rPr lang="de-DE" sz="5400" dirty="0"/>
              <a:t>Ich freue mich auf Feedback!</a:t>
            </a:r>
          </a:p>
        </p:txBody>
      </p:sp>
      <p:sp>
        <p:nvSpPr>
          <p:cNvPr id="4" name="Pfeil: gebogen 3">
            <a:extLst>
              <a:ext uri="{FF2B5EF4-FFF2-40B4-BE49-F238E27FC236}">
                <a16:creationId xmlns:a16="http://schemas.microsoft.com/office/drawing/2014/main" id="{36FF397B-3023-9A84-542C-867379C3844F}"/>
              </a:ext>
            </a:extLst>
          </p:cNvPr>
          <p:cNvSpPr/>
          <p:nvPr/>
        </p:nvSpPr>
        <p:spPr>
          <a:xfrm rot="16579831">
            <a:off x="3629797" y="3327969"/>
            <a:ext cx="1368762" cy="1488285"/>
          </a:xfrm>
          <a:prstGeom prst="circularArrow">
            <a:avLst>
              <a:gd name="adj1" fmla="val 12500"/>
              <a:gd name="adj2" fmla="val 909373"/>
              <a:gd name="adj3" fmla="val 20457681"/>
              <a:gd name="adj4" fmla="val 16942866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0FE28-EAD1-96E7-052C-B1D04C97E41A}"/>
              </a:ext>
            </a:extLst>
          </p:cNvPr>
          <p:cNvSpPr txBox="1"/>
          <p:nvPr/>
        </p:nvSpPr>
        <p:spPr>
          <a:xfrm rot="1150847">
            <a:off x="3013141" y="3795792"/>
            <a:ext cx="1421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Scan mich!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71ABC-5611-16DE-39FC-2C21C4C3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24" y="1643759"/>
            <a:ext cx="3655801" cy="339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D27DC-38C0-D796-8055-EDEB68AC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An­for­de­rung</a:t>
            </a:r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SharePoint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E382E-BF8C-96C1-66CA-FAF2B6E5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Gleich wie im MS-Teams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A178D-381B-6703-373E-0F7031371C34}"/>
              </a:ext>
            </a:extLst>
          </p:cNvPr>
          <p:cNvSpPr txBox="1"/>
          <p:nvPr/>
        </p:nvSpPr>
        <p:spPr>
          <a:xfrm>
            <a:off x="2668249" y="2503358"/>
            <a:ext cx="4357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AT" dirty="0"/>
              <a:t>itte aber erster und 2ter Tab auf einer Seite</a:t>
            </a:r>
          </a:p>
          <a:p>
            <a:r>
              <a:rPr lang="en-AT" dirty="0"/>
              <a:t>Oder vielleicht doch auf 2 Seiten</a:t>
            </a:r>
          </a:p>
        </p:txBody>
      </p:sp>
    </p:spTree>
    <p:extLst>
      <p:ext uri="{BB962C8B-B14F-4D97-AF65-F5344CB8AC3E}">
        <p14:creationId xmlns:p14="http://schemas.microsoft.com/office/powerpoint/2010/main" val="3815597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19079</TotalTime>
  <Words>526</Words>
  <Application>Microsoft Macintosh PowerPoint</Application>
  <PresentationFormat>Widescreen</PresentationFormat>
  <Paragraphs>164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Menlo</vt:lpstr>
      <vt:lpstr>Roboto</vt:lpstr>
      <vt:lpstr>Segoe UI</vt:lpstr>
      <vt:lpstr>SFMono-Regular</vt:lpstr>
      <vt:lpstr>Office</vt:lpstr>
      <vt:lpstr>Eine eigene Mitarbeiter-App für Teams, Outlook und SharePoint umsetzen</vt:lpstr>
      <vt:lpstr>Kurze Vorstellung</vt:lpstr>
      <vt:lpstr>An­for­de­rung</vt:lpstr>
      <vt:lpstr>An­for­de­rung Teams</vt:lpstr>
      <vt:lpstr>An­for­de­rung Teams</vt:lpstr>
      <vt:lpstr>An­for­de­rung Teams</vt:lpstr>
      <vt:lpstr>An­for­de­rung Outlook</vt:lpstr>
      <vt:lpstr>An­for­de­rung SharePoint</vt:lpstr>
      <vt:lpstr>An­for­de­rung SharePoint</vt:lpstr>
      <vt:lpstr>Wie starten?</vt:lpstr>
      <vt:lpstr>Wie starten?</vt:lpstr>
      <vt:lpstr>Wie starten?</vt:lpstr>
      <vt:lpstr>Wie starten?</vt:lpstr>
      <vt:lpstr>Kalender / Agenda?</vt:lpstr>
      <vt:lpstr>Kalender / Agenda?</vt:lpstr>
      <vt:lpstr>Kalender / Agenda?</vt:lpstr>
      <vt:lpstr>Kalender / Agenda?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Ticketing</vt:lpstr>
      <vt:lpstr>Ticketing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 Registrierung</vt:lpstr>
      <vt:lpstr>App Registrierung</vt:lpstr>
      <vt:lpstr>App Registrierung</vt:lpstr>
      <vt:lpstr>App Registrierung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Secure</vt:lpstr>
      <vt:lpstr>PowerPoint Presentation</vt:lpstr>
      <vt:lpstr>PowerPoint Presentation</vt:lpstr>
      <vt:lpstr>DevOps</vt:lpstr>
      <vt:lpstr>DevOps</vt:lpstr>
      <vt:lpstr>DevOps</vt:lpstr>
      <vt:lpstr>DevOps</vt:lpstr>
      <vt:lpstr>DevOps</vt:lpstr>
      <vt:lpstr>DevOps</vt:lpstr>
      <vt:lpstr>DevOps</vt:lpstr>
      <vt:lpstr>DevOps</vt:lpstr>
      <vt:lpstr>Projektliste</vt:lpstr>
      <vt:lpstr>Projektliste</vt:lpstr>
      <vt:lpstr>Hybrid Connection</vt:lpstr>
      <vt:lpstr>Projektliste</vt:lpstr>
      <vt:lpstr>Projektliste</vt:lpstr>
      <vt:lpstr>Hybrid Connection</vt:lpstr>
      <vt:lpstr>Hybrid Connection</vt:lpstr>
      <vt:lpstr>Project WebPart</vt:lpstr>
      <vt:lpstr>Project WebPart</vt:lpstr>
      <vt:lpstr>Project WebPart</vt:lpstr>
      <vt:lpstr>PowerPoint Presentation</vt:lpstr>
      <vt:lpstr>PowerPoint Presentation</vt:lpstr>
      <vt:lpstr>PowerBI</vt:lpstr>
      <vt:lpstr>PowerBI</vt:lpstr>
      <vt:lpstr>PowerBI</vt:lpstr>
      <vt:lpstr>PowerBI</vt:lpstr>
      <vt:lpstr>Teams Tabs</vt:lpstr>
      <vt:lpstr>Teams Tabs</vt:lpstr>
      <vt:lpstr>Teams</vt:lpstr>
      <vt:lpstr>Outlook</vt:lpstr>
      <vt:lpstr>Outlook</vt:lpstr>
      <vt:lpstr>Outlook</vt:lpstr>
      <vt:lpstr>PowerPoint Presentation</vt:lpstr>
      <vt:lpstr>PowerPoint Presentation</vt:lpstr>
      <vt:lpstr>Zusammenfassung</vt:lpstr>
      <vt:lpstr>Zusammenfassung</vt:lpstr>
      <vt:lpstr>Fragen?</vt:lpstr>
      <vt:lpstr>Ich freue mich auf Feedback!</vt:lpstr>
      <vt:lpstr>Ich freue mich auf Feedback!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Hartl</dc:creator>
  <cp:lastModifiedBy>Peter Paul Kirschner</cp:lastModifiedBy>
  <cp:revision>30</cp:revision>
  <dcterms:created xsi:type="dcterms:W3CDTF">2023-02-01T14:04:20Z</dcterms:created>
  <dcterms:modified xsi:type="dcterms:W3CDTF">2023-06-28T08:45:06Z</dcterms:modified>
</cp:coreProperties>
</file>